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71" r:id="rId5"/>
    <p:sldId id="272" r:id="rId6"/>
    <p:sldId id="260" r:id="rId7"/>
    <p:sldId id="261" r:id="rId8"/>
    <p:sldId id="269" r:id="rId9"/>
    <p:sldId id="263" r:id="rId10"/>
    <p:sldId id="266" r:id="rId11"/>
    <p:sldId id="264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844C-B50E-450A-B539-B228331AB5F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78FA-DE81-4266-8D61-F0EAF0B2E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lex.baranowski@ukr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2"/>
          <p:cNvSpPr>
            <a:spLocks noChangeArrowheads="1"/>
          </p:cNvSpPr>
          <p:nvPr/>
        </p:nvSpPr>
        <p:spPr bwMode="auto">
          <a:xfrm>
            <a:off x="-11113" y="1266825"/>
            <a:ext cx="9144001" cy="4392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71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72" name="Rectangle 39"/>
          <p:cNvSpPr>
            <a:spLocks noChangeArrowheads="1"/>
          </p:cNvSpPr>
          <p:nvPr/>
        </p:nvSpPr>
        <p:spPr bwMode="auto">
          <a:xfrm>
            <a:off x="0" y="5721350"/>
            <a:ext cx="9144000" cy="287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73" name="Rectangle 4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74" name="Rectangle 57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3143250" y="2578100"/>
          <a:ext cx="2795588" cy="2795588"/>
        </p:xfrm>
        <a:graphic>
          <a:graphicData uri="http://schemas.openxmlformats.org/presentationml/2006/ole">
            <p:oleObj spid="_x0000_s1026" name="CorelDRAW" r:id="rId3" imgW="2642040" imgH="2642040" progId="">
              <p:embed/>
            </p:oleObj>
          </a:graphicData>
        </a:graphic>
      </p:graphicFrame>
      <p:sp>
        <p:nvSpPr>
          <p:cNvPr id="1075" name="Rectangle 49"/>
          <p:cNvSpPr>
            <a:spLocks noChangeArrowheads="1"/>
          </p:cNvSpPr>
          <p:nvPr/>
        </p:nvSpPr>
        <p:spPr bwMode="auto">
          <a:xfrm>
            <a:off x="214313" y="1412875"/>
            <a:ext cx="87868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b="1" dirty="0"/>
              <a:t>Премія Національної спілки архітекторів України – </a:t>
            </a:r>
            <a:r>
              <a:rPr lang="uk-UA" sz="3200" b="1" dirty="0" smtClean="0"/>
              <a:t> Всеукраїнський огляд-конкурс </a:t>
            </a:r>
            <a:r>
              <a:rPr lang="en-US" sz="3200" b="1" dirty="0" smtClean="0"/>
              <a:t> </a:t>
            </a:r>
            <a:endParaRPr lang="uk-UA" sz="3200" dirty="0"/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Місце зустрічі людей, що приймають рішення</a:t>
            </a:r>
            <a:endParaRPr lang="ru-RU" dirty="0"/>
          </a:p>
        </p:txBody>
      </p:sp>
      <p:pic>
        <p:nvPicPr>
          <p:cNvPr id="5122" name="Picture 2" descr="C:\Users\АБ\Desktop\NSAU\Premia NSAU 2017\фото 2017\-43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270" y="1600200"/>
            <a:ext cx="59694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Терміни конкурсу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Останній </a:t>
            </a:r>
            <a:r>
              <a:rPr lang="uk-UA" dirty="0"/>
              <a:t>строк реєстрації (прийом заявок) та подачі робіт </a:t>
            </a:r>
            <a:r>
              <a:rPr lang="uk-UA" dirty="0" smtClean="0"/>
              <a:t> </a:t>
            </a:r>
            <a:r>
              <a:rPr lang="uk-UA" b="1" dirty="0" smtClean="0"/>
              <a:t>10.0</a:t>
            </a:r>
            <a:r>
              <a:rPr lang="en-US" b="1" dirty="0"/>
              <a:t>6</a:t>
            </a:r>
            <a:r>
              <a:rPr lang="uk-UA" b="1" dirty="0" smtClean="0"/>
              <a:t>.2020</a:t>
            </a:r>
            <a:endParaRPr lang="ru-RU" dirty="0"/>
          </a:p>
          <a:p>
            <a:r>
              <a:rPr lang="uk-UA" dirty="0" smtClean="0"/>
              <a:t>Прийняття </a:t>
            </a:r>
            <a:r>
              <a:rPr lang="uk-UA" dirty="0"/>
              <a:t>рішення журі конкурсу «Премія НСАУ</a:t>
            </a:r>
            <a:r>
              <a:rPr lang="uk-UA" dirty="0" smtClean="0"/>
              <a:t>»  </a:t>
            </a:r>
            <a:r>
              <a:rPr lang="ru-RU" b="1" dirty="0" smtClean="0"/>
              <a:t>19.</a:t>
            </a:r>
            <a:r>
              <a:rPr lang="uk-UA" b="1" dirty="0" smtClean="0"/>
              <a:t>06.2020</a:t>
            </a:r>
            <a:endParaRPr lang="ru-RU" dirty="0"/>
          </a:p>
          <a:p>
            <a:r>
              <a:rPr lang="uk-UA" dirty="0" smtClean="0"/>
              <a:t>Оприлюднення результатів  </a:t>
            </a:r>
            <a:r>
              <a:rPr lang="uk-UA" b="1" dirty="0" smtClean="0"/>
              <a:t> </a:t>
            </a:r>
            <a:r>
              <a:rPr lang="uk-UA" b="1" dirty="0" smtClean="0"/>
              <a:t>26.06.2020</a:t>
            </a:r>
            <a:endParaRPr lang="ru-RU" dirty="0"/>
          </a:p>
          <a:p>
            <a:r>
              <a:rPr lang="uk-UA" dirty="0" smtClean="0"/>
              <a:t>Публічна виставка </a:t>
            </a:r>
            <a:r>
              <a:rPr lang="uk-UA" b="1" dirty="0" smtClean="0"/>
              <a:t>26.06.2020</a:t>
            </a:r>
            <a:endParaRPr lang="ru-RU" dirty="0"/>
          </a:p>
          <a:p>
            <a:r>
              <a:rPr lang="uk-UA" dirty="0" smtClean="0"/>
              <a:t>Церемонія нагородження </a:t>
            </a:r>
            <a:r>
              <a:rPr lang="uk-UA" b="1" dirty="0" smtClean="0"/>
              <a:t>26.06.2020</a:t>
            </a:r>
            <a:r>
              <a:rPr lang="uk-UA" b="1" dirty="0" smtClean="0"/>
              <a:t> </a:t>
            </a:r>
            <a:r>
              <a:rPr lang="uk-UA" b="1" dirty="0" smtClean="0"/>
              <a:t>Початок </a:t>
            </a:r>
            <a:r>
              <a:rPr lang="uk-UA" b="1" dirty="0" smtClean="0"/>
              <a:t>о 13.00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АБ\Desktop\NSAU\0Премія 2020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81128"/>
            <a:ext cx="3312368" cy="1391195"/>
          </a:xfrm>
          <a:prstGeom prst="rect">
            <a:avLst/>
          </a:prstGeom>
          <a:noFill/>
        </p:spPr>
      </p:pic>
      <p:pic>
        <p:nvPicPr>
          <p:cNvPr id="19459" name="Picture 3" descr="C:\Users\АБ\Desktop\NSAU\Logo partners\logo alup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11002"/>
            <a:ext cx="3456385" cy="2446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Співпраця з партнерами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11683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Одне із завдань Спілки архітекторів – </a:t>
            </a:r>
            <a:r>
              <a:rPr lang="uk-UA" dirty="0" err="1"/>
              <a:t>промування</a:t>
            </a:r>
            <a:r>
              <a:rPr lang="uk-UA" dirty="0"/>
              <a:t> нових будівельних технологій та матеріалів, здійснюється за фінансової допомоги фірм-партнерів. Вони, в свою чергу, отримують можливість представити свою продукцію чи послуги безпосередньо представникам архітектурної спільноти.</a:t>
            </a:r>
            <a:endParaRPr lang="ru-RU" dirty="0"/>
          </a:p>
          <a:p>
            <a:endParaRPr lang="ru-RU" dirty="0"/>
          </a:p>
        </p:txBody>
      </p:sp>
      <p:pic>
        <p:nvPicPr>
          <p:cNvPr id="9220" name="Picture 4" descr="C:\Users\АБ\Desktop\NSAU\Logo partners\Золотой мандарин лог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93480"/>
            <a:ext cx="1440160" cy="1915107"/>
          </a:xfrm>
          <a:prstGeom prst="rect">
            <a:avLst/>
          </a:prstGeom>
          <a:noFill/>
        </p:spPr>
      </p:pic>
      <p:pic>
        <p:nvPicPr>
          <p:cNvPr id="19458" name="Picture 2" descr="C:\Users\АБ\Desktop\NSAU\Logo partners\fakro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86381"/>
            <a:ext cx="3960440" cy="1051972"/>
          </a:xfrm>
          <a:prstGeom prst="rect">
            <a:avLst/>
          </a:prstGeom>
          <a:noFill/>
        </p:spPr>
      </p:pic>
      <p:pic>
        <p:nvPicPr>
          <p:cNvPr id="19461" name="Picture 5" descr="C:\Users\АБ\Desktop\Архів\2019\0 АМП\Укрцемент230х6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789040"/>
            <a:ext cx="2376264" cy="67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Маркетингові можливості партнерів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Виставка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робіт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церемонія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нагородження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відбудеться</a:t>
            </a:r>
            <a:r>
              <a:rPr lang="ru-RU" sz="1800" dirty="0" smtClean="0"/>
              <a:t> </a:t>
            </a:r>
            <a:r>
              <a:rPr lang="uk-UA" sz="1800" dirty="0" smtClean="0"/>
              <a:t>26.06</a:t>
            </a:r>
            <a:r>
              <a:rPr lang="uk-UA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 smtClean="0"/>
              <a:t>2020 </a:t>
            </a:r>
            <a:r>
              <a:rPr lang="ru-RU" sz="1800" dirty="0" smtClean="0"/>
              <a:t>р. в Центральному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архітектора</a:t>
            </a:r>
            <a:r>
              <a:rPr lang="ru-RU" sz="1800" dirty="0" smtClean="0"/>
              <a:t> в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Б. </a:t>
            </a:r>
            <a:r>
              <a:rPr lang="ru-RU" sz="1800" dirty="0" err="1" smtClean="0"/>
              <a:t>Грінченка</a:t>
            </a:r>
            <a:r>
              <a:rPr lang="ru-RU" sz="1800" dirty="0" smtClean="0"/>
              <a:t>, 7.</a:t>
            </a:r>
          </a:p>
          <a:p>
            <a:r>
              <a:rPr lang="uk-UA" sz="1800" dirty="0" smtClean="0"/>
              <a:t>В ході церемонії передбачені презентації фірм-партнерів та їх експозиційні локації, зокрема:</a:t>
            </a:r>
            <a:endParaRPr lang="ru-RU" sz="1800" dirty="0" smtClean="0"/>
          </a:p>
          <a:p>
            <a:r>
              <a:rPr lang="uk-UA" sz="1800" dirty="0" smtClean="0"/>
              <a:t>• Розміщення </a:t>
            </a:r>
            <a:r>
              <a:rPr lang="uk-UA" sz="1800" dirty="0" err="1" smtClean="0"/>
              <a:t>лого</a:t>
            </a:r>
            <a:r>
              <a:rPr lang="uk-UA" sz="1800" dirty="0" smtClean="0"/>
              <a:t> Партнера в експозиції  на церемонії нагородження </a:t>
            </a:r>
            <a:endParaRPr lang="ru-RU" sz="1800" dirty="0" smtClean="0"/>
          </a:p>
          <a:p>
            <a:r>
              <a:rPr lang="uk-UA" sz="1800" dirty="0" smtClean="0"/>
              <a:t>• Розміщення логотипу Партнера на загальному банері </a:t>
            </a:r>
            <a:endParaRPr lang="ru-RU" sz="1800" dirty="0" smtClean="0"/>
          </a:p>
          <a:p>
            <a:r>
              <a:rPr lang="uk-UA" sz="1800" dirty="0" smtClean="0"/>
              <a:t>• Вручення призу від Партнера переможцям на церемонії нагородження. </a:t>
            </a:r>
            <a:endParaRPr lang="ru-RU" sz="1800" dirty="0" smtClean="0"/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розміщення</a:t>
            </a:r>
            <a:r>
              <a:rPr lang="ru-RU" sz="1800" dirty="0" smtClean="0"/>
              <a:t> </a:t>
            </a:r>
            <a:r>
              <a:rPr lang="uk-UA" sz="1800" dirty="0" smtClean="0"/>
              <a:t>рекламного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спайдера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Роздача</a:t>
            </a:r>
            <a:r>
              <a:rPr lang="ru-RU" sz="1800" dirty="0" smtClean="0"/>
              <a:t> Ваших </a:t>
            </a:r>
            <a:r>
              <a:rPr lang="ru-RU" sz="1800" dirty="0" err="1" smtClean="0"/>
              <a:t>каталогів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архітекторам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презентаційних</a:t>
            </a:r>
            <a:r>
              <a:rPr lang="ru-RU" sz="1800" dirty="0" smtClean="0"/>
              <a:t> пакетах, (</a:t>
            </a:r>
            <a:r>
              <a:rPr lang="uk-UA" sz="1800" dirty="0" smtClean="0"/>
              <a:t>3</a:t>
            </a:r>
            <a:r>
              <a:rPr lang="ru-RU" sz="1800" dirty="0" smtClean="0"/>
              <a:t>00 </a:t>
            </a:r>
            <a:r>
              <a:rPr lang="ru-RU" sz="1800" dirty="0" err="1" smtClean="0"/>
              <a:t>примірників</a:t>
            </a:r>
            <a:r>
              <a:rPr lang="ru-RU" sz="1800" dirty="0" smtClean="0"/>
              <a:t>). </a:t>
            </a:r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Розміщення</a:t>
            </a:r>
            <a:r>
              <a:rPr lang="ru-RU" sz="1800" dirty="0" smtClean="0"/>
              <a:t> логотипу на </a:t>
            </a:r>
            <a:r>
              <a:rPr lang="ru-RU" sz="1800" dirty="0" err="1" smtClean="0"/>
              <a:t>запрошеннях</a:t>
            </a:r>
            <a:r>
              <a:rPr lang="ru-RU" sz="1800" dirty="0" smtClean="0"/>
              <a:t>, </a:t>
            </a:r>
            <a:r>
              <a:rPr lang="ru-RU" sz="1800" dirty="0" err="1" smtClean="0"/>
              <a:t>прес-релізі</a:t>
            </a:r>
            <a:r>
              <a:rPr lang="ru-RU" sz="1800" dirty="0" smtClean="0"/>
              <a:t>, </a:t>
            </a:r>
            <a:r>
              <a:rPr lang="ru-RU" sz="1800" dirty="0" err="1" smtClean="0"/>
              <a:t>брендвол</a:t>
            </a:r>
            <a:r>
              <a:rPr lang="uk-UA" sz="1800" dirty="0" smtClean="0"/>
              <a:t>і</a:t>
            </a:r>
            <a:r>
              <a:rPr lang="ru-RU" sz="1800" dirty="0" smtClean="0"/>
              <a:t>, </a:t>
            </a:r>
            <a:r>
              <a:rPr lang="en-US" sz="1800" dirty="0" err="1" smtClean="0"/>
              <a:t>facebook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експозицію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компанії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стенді</a:t>
            </a:r>
            <a:r>
              <a:rPr lang="ru-RU" sz="1800" dirty="0" smtClean="0"/>
              <a:t> (4 м2). </a:t>
            </a:r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вручення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подарунків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квітів</a:t>
            </a:r>
            <a:r>
              <a:rPr lang="ru-RU" sz="1800" dirty="0" smtClean="0"/>
              <a:t> призерам конкурсу на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• </a:t>
            </a:r>
            <a:r>
              <a:rPr lang="ru-RU" sz="1800" dirty="0" err="1" smtClean="0"/>
              <a:t>Індивідуальне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знайомство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5-ма </a:t>
            </a:r>
            <a:r>
              <a:rPr lang="ru-RU" sz="1800" dirty="0" err="1" smtClean="0"/>
              <a:t>провідними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архітекторами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конкурсі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dirty="0"/>
              <a:t>За довідками звертатись:</a:t>
            </a:r>
            <a:endParaRPr lang="ru-RU" dirty="0"/>
          </a:p>
          <a:p>
            <a:r>
              <a:rPr lang="uk-UA" dirty="0" smtClean="0"/>
              <a:t>координатор </a:t>
            </a:r>
            <a:r>
              <a:rPr lang="uk-UA" dirty="0"/>
              <a:t>проекту </a:t>
            </a:r>
            <a:r>
              <a:rPr lang="uk-UA" b="1" dirty="0" err="1" smtClean="0"/>
              <a:t>“Премія</a:t>
            </a:r>
            <a:r>
              <a:rPr lang="uk-UA" b="1" dirty="0" smtClean="0"/>
              <a:t> Національної спілки архітекторів </a:t>
            </a:r>
            <a:r>
              <a:rPr lang="uk-UA" b="1" dirty="0" err="1" smtClean="0"/>
              <a:t>України”</a:t>
            </a:r>
            <a:r>
              <a:rPr lang="uk-UA" b="1" dirty="0" smtClean="0"/>
              <a:t> </a:t>
            </a:r>
            <a:r>
              <a:rPr lang="uk-UA" dirty="0" smtClean="0"/>
              <a:t>Барановський </a:t>
            </a:r>
            <a:r>
              <a:rPr lang="uk-UA" dirty="0"/>
              <a:t>Олександр Мирославович</a:t>
            </a:r>
            <a:r>
              <a:rPr lang="ru-RU" dirty="0"/>
              <a:t>: </a:t>
            </a:r>
            <a:r>
              <a:rPr lang="uk-UA" dirty="0"/>
              <a:t> </a:t>
            </a:r>
            <a:r>
              <a:rPr lang="uk-UA" dirty="0" smtClean="0"/>
              <a:t>050 </a:t>
            </a:r>
            <a:r>
              <a:rPr lang="uk-UA" smtClean="0"/>
              <a:t>351 1764</a:t>
            </a:r>
            <a:r>
              <a:rPr lang="uk-UA" dirty="0" smtClean="0"/>
              <a:t>, 093 127 6903. </a:t>
            </a:r>
            <a:endParaRPr lang="en-US" dirty="0" smtClean="0"/>
          </a:p>
          <a:p>
            <a:r>
              <a:rPr lang="en-US" dirty="0" smtClean="0"/>
              <a:t>e-mail</a:t>
            </a:r>
            <a:r>
              <a:rPr lang="en-US" dirty="0"/>
              <a:t>:  </a:t>
            </a:r>
            <a:r>
              <a:rPr lang="en-US" u="sng" dirty="0">
                <a:hlinkClick r:id="rId2"/>
              </a:rPr>
              <a:t>alex.baranowski@ukr.net</a:t>
            </a:r>
            <a:r>
              <a:rPr lang="uk-UA" dirty="0"/>
              <a:t>;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Національна спілка архітекторів України щороку проводить огляди-конкурси архітектурних проектів і реалізованих об’єктів. </a:t>
            </a:r>
            <a:endParaRPr lang="ru-RU" dirty="0"/>
          </a:p>
          <a:p>
            <a:r>
              <a:rPr lang="uk-UA" dirty="0"/>
              <a:t>Основною метою проведення оглядів-конкурсів є привернення уваги професіоналів та широкої громадськості до роботи архітекторів і дизайнерів, популяризація і відзначення їх досягнень, підняття рівня архітектури і дизайну в Україні.</a:t>
            </a:r>
            <a:endParaRPr lang="ru-RU" dirty="0"/>
          </a:p>
          <a:p>
            <a:r>
              <a:rPr lang="uk-UA" dirty="0"/>
              <a:t>Для підвищення статусу архітектурних нагород Спілки і досягнення якісно нового рівня проведення оглядів-конкурсів в 2003 році була заснована всеукраїнська «Премія Національної спілки архітекторів України»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2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7324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3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Rectangle 39"/>
          <p:cNvSpPr>
            <a:spLocks noChangeArrowheads="1"/>
          </p:cNvSpPr>
          <p:nvPr/>
        </p:nvSpPr>
        <p:spPr bwMode="auto">
          <a:xfrm>
            <a:off x="0" y="5721350"/>
            <a:ext cx="9144000" cy="287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Rectangle 4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49"/>
          <p:cNvSpPr>
            <a:spLocks noChangeArrowheads="1"/>
          </p:cNvSpPr>
          <p:nvPr/>
        </p:nvSpPr>
        <p:spPr bwMode="auto">
          <a:xfrm>
            <a:off x="214313" y="1341438"/>
            <a:ext cx="87868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містобудування </a:t>
            </a:r>
            <a:r>
              <a:rPr lang="uk-UA" dirty="0"/>
              <a:t>(містобудівні проекти та планувальні рішення, генеральні плани населених пунктів, детальні проекти планування територій, проекти забудови кварталів, вулиць, площ та ін</a:t>
            </a:r>
            <a:r>
              <a:rPr lang="uk-UA" dirty="0" smtClean="0"/>
              <a:t>.);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будівлі</a:t>
            </a:r>
            <a:r>
              <a:rPr lang="uk-UA" dirty="0"/>
              <a:t>, комплекси та споруди; громадські, адміністративні та промислові будівлі, комплекси та споруди, у т.ч. реконструкція, реставрація (проекти і реалізація</a:t>
            </a:r>
            <a:r>
              <a:rPr lang="uk-UA" dirty="0" smtClean="0"/>
              <a:t>);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багатоповерхові </a:t>
            </a:r>
            <a:r>
              <a:rPr lang="uk-UA" dirty="0"/>
              <a:t>житлові будинки: нове будівництво, реконструкція, реставрація (проекти і реалізація</a:t>
            </a:r>
            <a:r>
              <a:rPr lang="uk-UA" dirty="0" smtClean="0"/>
              <a:t>);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малоповерхові </a:t>
            </a:r>
            <a:r>
              <a:rPr lang="uk-UA" dirty="0"/>
              <a:t>житлові будинки: котеджі та блокована житлова забудова, нове будівництво, реконструкція, реставрація (проекти і реалізація); </a:t>
            </a: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ландшафтний </a:t>
            </a:r>
            <a:r>
              <a:rPr lang="uk-UA" dirty="0"/>
              <a:t>дизайн (</a:t>
            </a:r>
            <a:r>
              <a:rPr lang="uk-UA" dirty="0" err="1"/>
              <a:t>дизайн</a:t>
            </a:r>
            <a:r>
              <a:rPr lang="uk-UA" dirty="0"/>
              <a:t> міського середовища, ландшафтних комплексів</a:t>
            </a:r>
            <a:r>
              <a:rPr lang="uk-UA" dirty="0" smtClean="0"/>
              <a:t>)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uk-UA" dirty="0"/>
              <a:t> - інтер’єр </a:t>
            </a:r>
            <a:r>
              <a:rPr lang="uk-UA" dirty="0" smtClean="0"/>
              <a:t>(реалізовані інтер’єри). </a:t>
            </a:r>
          </a:p>
          <a:p>
            <a:r>
              <a:rPr lang="uk-UA" dirty="0" smtClean="0"/>
              <a:t> </a:t>
            </a:r>
          </a:p>
          <a:p>
            <a:r>
              <a:rPr lang="uk-UA" dirty="0"/>
              <a:t>- </a:t>
            </a:r>
            <a:r>
              <a:rPr lang="uk-UA" dirty="0" err="1"/>
              <a:t>“За</a:t>
            </a:r>
            <a:r>
              <a:rPr lang="uk-UA" dirty="0"/>
              <a:t> вагомий внесок у розвиток архітектури </a:t>
            </a:r>
            <a:r>
              <a:rPr lang="uk-UA" dirty="0" err="1"/>
              <a:t>України”</a:t>
            </a:r>
            <a:r>
              <a:rPr lang="uk-UA" dirty="0"/>
              <a:t>( присуджується проектним організаціям, науковим установам, учбовим закладам або видатним архітекторам за сумою творчих досягнень і плідну багаторічну професійну діяльність).</a:t>
            </a:r>
            <a:endParaRPr lang="ru-RU" dirty="0"/>
          </a:p>
          <a:p>
            <a:endParaRPr lang="ru-RU" dirty="0"/>
          </a:p>
          <a:p>
            <a:pPr algn="ctr"/>
            <a:endParaRPr lang="ru-RU" sz="3600" dirty="0"/>
          </a:p>
        </p:txBody>
      </p:sp>
      <p:sp>
        <p:nvSpPr>
          <p:cNvPr id="34867" name="Rectangle 45"/>
          <p:cNvSpPr>
            <a:spLocks noChangeArrowheads="1"/>
          </p:cNvSpPr>
          <p:nvPr/>
        </p:nvSpPr>
        <p:spPr bwMode="auto">
          <a:xfrm>
            <a:off x="1357313" y="357188"/>
            <a:ext cx="7786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/>
              <a:t>Премія </a:t>
            </a:r>
            <a:r>
              <a:rPr lang="uk-UA" sz="2400" dirty="0" smtClean="0"/>
              <a:t>Національної </a:t>
            </a:r>
            <a:r>
              <a:rPr lang="uk-UA" sz="2400" dirty="0"/>
              <a:t>спілки архітекторів </a:t>
            </a:r>
            <a:r>
              <a:rPr lang="uk-UA" sz="2400" dirty="0" smtClean="0"/>
              <a:t>України</a:t>
            </a:r>
          </a:p>
          <a:p>
            <a:pPr algn="ctr"/>
            <a:r>
              <a:rPr lang="uk-UA" sz="2400" dirty="0" smtClean="0"/>
              <a:t>Номінації конкурсу</a:t>
            </a:r>
            <a:endParaRPr lang="uk-UA" sz="2400" dirty="0"/>
          </a:p>
        </p:txBody>
      </p:sp>
      <p:graphicFrame>
        <p:nvGraphicFramePr>
          <p:cNvPr id="34861" name="Object 45"/>
          <p:cNvGraphicFramePr>
            <a:graphicFrameLocks noChangeAspect="1"/>
          </p:cNvGraphicFramePr>
          <p:nvPr/>
        </p:nvGraphicFramePr>
        <p:xfrm>
          <a:off x="642938" y="71438"/>
          <a:ext cx="1071562" cy="1071562"/>
        </p:xfrm>
        <a:graphic>
          <a:graphicData uri="http://schemas.openxmlformats.org/presentationml/2006/ole">
            <p:oleObj spid="_x0000_s2050" name="CorelDRAW" r:id="rId3" imgW="2642040" imgH="2642040" progId="">
              <p:embed/>
            </p:oleObj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Переможець огляду-конкурсу НСАУ </a:t>
            </a:r>
            <a:r>
              <a:rPr lang="uk-UA" sz="2700" dirty="0" smtClean="0"/>
              <a:t>2020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ШУМЕЛДА Оксана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Проект </a:t>
            </a:r>
            <a:r>
              <a:rPr lang="ru-RU" sz="2700" dirty="0" err="1" smtClean="0"/>
              <a:t>прикордонного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міні-автотермінала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pl-PL" sz="2700" dirty="0" smtClean="0"/>
              <a:t>BLURRED  BORDER</a:t>
            </a:r>
            <a:br>
              <a:rPr lang="pl-PL" sz="2700" dirty="0" smtClean="0"/>
            </a:br>
            <a:r>
              <a:rPr lang="ru-RU" sz="2700" dirty="0" smtClean="0"/>
              <a:t>в </a:t>
            </a:r>
            <a:r>
              <a:rPr lang="ru-RU" sz="2700" dirty="0" err="1" smtClean="0"/>
              <a:t>Грушеві</a:t>
            </a:r>
            <a:r>
              <a:rPr lang="ru-RU" sz="2700" dirty="0" smtClean="0"/>
              <a:t> </a:t>
            </a:r>
            <a:r>
              <a:rPr lang="ru-RU" sz="2700" dirty="0" err="1" smtClean="0"/>
              <a:t>Львівської</a:t>
            </a:r>
            <a:r>
              <a:rPr lang="ru-RU" sz="2700" dirty="0" smtClean="0"/>
              <a:t> </a:t>
            </a:r>
            <a:r>
              <a:rPr lang="ru-RU" sz="2700" dirty="0" err="1" smtClean="0"/>
              <a:t>області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64326" cy="31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Роботи переможців конкурсу </a:t>
            </a:r>
            <a:r>
              <a:rPr lang="uk-UA" dirty="0" err="1" smtClean="0"/>
              <a:t>“Премія</a:t>
            </a:r>
            <a:r>
              <a:rPr lang="uk-UA" dirty="0" smtClean="0"/>
              <a:t> НСАУ” 2019 року</a:t>
            </a:r>
            <a:endParaRPr lang="ru-RU" dirty="0"/>
          </a:p>
        </p:txBody>
      </p:sp>
      <p:pic>
        <p:nvPicPr>
          <p:cNvPr id="4" name="Содержимое 3" descr="Бурячков-1-Приз1-1024x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528392" cy="2016224"/>
          </a:xfrm>
        </p:spPr>
      </p:pic>
      <p:pic>
        <p:nvPicPr>
          <p:cNvPr id="17410" name="Picture 2" descr="C:\Users\АБ\Desktop\NSAU\0Премія 2020\Білоцький-ТАШКЕНТ-СІТІ-ПРИЗ-1024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1414"/>
            <a:ext cx="3528392" cy="2508999"/>
          </a:xfrm>
          <a:prstGeom prst="rect">
            <a:avLst/>
          </a:prstGeom>
          <a:noFill/>
        </p:spPr>
      </p:pic>
      <p:pic>
        <p:nvPicPr>
          <p:cNvPr id="17411" name="Picture 3" descr="C:\Users\АБ\Desktop\NSAU\0Премія 2020\ЖитловийБудинокВязовський-ПРИЗ-1024x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1844824"/>
            <a:ext cx="4608512" cy="2236277"/>
          </a:xfrm>
          <a:prstGeom prst="rect">
            <a:avLst/>
          </a:prstGeom>
          <a:noFill/>
        </p:spPr>
      </p:pic>
      <p:pic>
        <p:nvPicPr>
          <p:cNvPr id="17412" name="Picture 4" descr="C:\Users\АБ\Desktop\NSAU\0Премія 2020\Вербовецький-Планшет-для-НСАУ-2019-Вишнівець-ПРИЗ-1024x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3334998" cy="248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Конкурс-огляд НСАУ </a:t>
            </a:r>
            <a:br>
              <a:rPr lang="uk-UA" dirty="0" smtClean="0"/>
            </a:br>
            <a:r>
              <a:rPr lang="uk-UA" dirty="0" smtClean="0"/>
              <a:t>проводиться з 2003 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Огляд-конкурс </a:t>
            </a:r>
            <a:r>
              <a:rPr lang="uk-UA" sz="2000" b="1" dirty="0"/>
              <a:t>«Премія Національної спілки архітекторів </a:t>
            </a:r>
            <a:r>
              <a:rPr lang="uk-UA" sz="2000" b="1" dirty="0" smtClean="0"/>
              <a:t>України», </a:t>
            </a:r>
            <a:r>
              <a:rPr lang="uk-UA" sz="2000" b="1" dirty="0" smtClean="0"/>
              <a:t>престижні фахові архітектурні </a:t>
            </a:r>
            <a:r>
              <a:rPr lang="uk-UA" sz="2000" b="1" dirty="0" smtClean="0"/>
              <a:t>змагання, своєрідний ОСКАР </a:t>
            </a:r>
            <a:r>
              <a:rPr lang="uk-UA" sz="2000" b="1" dirty="0"/>
              <a:t>українських архітекторів. </a:t>
            </a:r>
            <a:endParaRPr lang="ru-RU" sz="2000" dirty="0"/>
          </a:p>
          <a:p>
            <a:r>
              <a:rPr lang="uk-UA" sz="2000" b="1" dirty="0"/>
              <a:t>В конкурсах </a:t>
            </a:r>
            <a:r>
              <a:rPr lang="uk-UA" sz="2000" b="1" dirty="0" smtClean="0"/>
              <a:t>приймають </a:t>
            </a:r>
            <a:r>
              <a:rPr lang="uk-UA" sz="2000" b="1" dirty="0"/>
              <a:t>участь роботи, завершені проектуванням або будівництвом в останні 5 років. Всього на огляд-конкурс «Премія Національної спілки архітекторів України» </a:t>
            </a:r>
            <a:r>
              <a:rPr lang="uk-UA" sz="2000" b="1" dirty="0" smtClean="0"/>
              <a:t>в </a:t>
            </a:r>
            <a:r>
              <a:rPr lang="uk-UA" sz="2000" b="1" dirty="0" smtClean="0"/>
              <a:t>2019 </a:t>
            </a:r>
            <a:r>
              <a:rPr lang="uk-UA" sz="2000" b="1" dirty="0" smtClean="0"/>
              <a:t>році було </a:t>
            </a:r>
            <a:r>
              <a:rPr lang="uk-UA" sz="2000" b="1" dirty="0"/>
              <a:t>подано понад </a:t>
            </a:r>
            <a:r>
              <a:rPr lang="uk-UA" sz="2000" b="1" dirty="0" smtClean="0"/>
              <a:t>137 </a:t>
            </a:r>
            <a:r>
              <a:rPr lang="uk-UA" sz="2000" b="1" dirty="0"/>
              <a:t>робіт.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146" name="Picture 2" descr="C:\Users\АБ\Desktop\NSAU\маркетинг\A5 NSAU\Budynok 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4170040" cy="277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Церемонія нагородження переможців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112569"/>
          </a:xfrm>
        </p:spPr>
        <p:txBody>
          <a:bodyPr>
            <a:normAutofit/>
          </a:bodyPr>
          <a:lstStyle/>
          <a:p>
            <a:r>
              <a:rPr lang="uk-UA" sz="2300" dirty="0" smtClean="0"/>
              <a:t>Місце</a:t>
            </a:r>
            <a:r>
              <a:rPr lang="uk-UA" sz="2300" dirty="0"/>
              <a:t>: Центральний будинок архітектора, Київ, </a:t>
            </a:r>
            <a:r>
              <a:rPr lang="uk-UA" sz="2300" dirty="0" err="1" smtClean="0"/>
              <a:t>вул.Б.Грінченка</a:t>
            </a:r>
            <a:r>
              <a:rPr lang="uk-UA" sz="2300" dirty="0"/>
              <a:t>, 7</a:t>
            </a:r>
            <a:endParaRPr lang="ru-RU" sz="2300" dirty="0"/>
          </a:p>
          <a:p>
            <a:r>
              <a:rPr lang="uk-UA" sz="2300" dirty="0"/>
              <a:t>Дата: </a:t>
            </a:r>
            <a:r>
              <a:rPr lang="uk-UA" sz="2300" dirty="0" smtClean="0"/>
              <a:t>26 червня 2020 року </a:t>
            </a:r>
            <a:endParaRPr lang="ru-RU" sz="2300" dirty="0"/>
          </a:p>
          <a:p>
            <a:r>
              <a:rPr lang="uk-UA" sz="2300" dirty="0"/>
              <a:t>В програмі:</a:t>
            </a:r>
            <a:endParaRPr lang="ru-RU" sz="2300" dirty="0"/>
          </a:p>
          <a:p>
            <a:r>
              <a:rPr lang="uk-UA" sz="2300" dirty="0" err="1"/>
              <a:t>-ознайомлення</a:t>
            </a:r>
            <a:r>
              <a:rPr lang="uk-UA" sz="2300" dirty="0"/>
              <a:t> з виставкою та стендами партнерів  </a:t>
            </a:r>
            <a:endParaRPr lang="ru-RU" sz="2300" dirty="0"/>
          </a:p>
          <a:p>
            <a:r>
              <a:rPr lang="uk-UA" sz="2300" dirty="0" err="1"/>
              <a:t>-вручення</a:t>
            </a:r>
            <a:r>
              <a:rPr lang="uk-UA" sz="2300" dirty="0"/>
              <a:t> нагород </a:t>
            </a:r>
            <a:r>
              <a:rPr lang="uk-UA" sz="2300" b="1" dirty="0"/>
              <a:t>«Премія Національної спілки архітекторів України»</a:t>
            </a:r>
            <a:endParaRPr lang="ru-RU" sz="2300" dirty="0"/>
          </a:p>
          <a:p>
            <a:endParaRPr lang="ru-RU" dirty="0"/>
          </a:p>
        </p:txBody>
      </p:sp>
      <p:pic>
        <p:nvPicPr>
          <p:cNvPr id="7170" name="Picture 2" descr="C:\Users\АБ\Desktop\NSAU\маркетинг\A5 NSAU\Premia NS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292080" cy="3296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Церемонія нагородження переможців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 smtClean="0"/>
              <a:t>-</a:t>
            </a:r>
            <a:r>
              <a:rPr lang="uk-UA" dirty="0" err="1" smtClean="0"/>
              <a:t>привітання</a:t>
            </a:r>
            <a:r>
              <a:rPr lang="uk-UA" dirty="0" smtClean="0"/>
              <a:t> від партнерів </a:t>
            </a:r>
            <a:endParaRPr lang="ru-RU" dirty="0" smtClean="0"/>
          </a:p>
          <a:p>
            <a:r>
              <a:rPr lang="uk-UA" dirty="0" smtClean="0"/>
              <a:t>- концертна програма 40-50 хвилин</a:t>
            </a:r>
            <a:endParaRPr lang="ru-RU" dirty="0" smtClean="0"/>
          </a:p>
          <a:p>
            <a:r>
              <a:rPr lang="uk-UA" dirty="0" smtClean="0"/>
              <a:t>-міні-презентації на стендах фірм-партнерів</a:t>
            </a:r>
            <a:endParaRPr lang="ru-RU" dirty="0" smtClean="0"/>
          </a:p>
          <a:p>
            <a:r>
              <a:rPr lang="uk-UA" dirty="0" err="1" smtClean="0"/>
              <a:t>-фуршет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Запрошені – архітектори Києва, представники влади, </a:t>
            </a:r>
            <a:r>
              <a:rPr lang="uk-UA" dirty="0" err="1" smtClean="0"/>
              <a:t>девелопери</a:t>
            </a:r>
            <a:r>
              <a:rPr lang="uk-UA" dirty="0" smtClean="0"/>
              <a:t>, представники ЗМІ – разом понад </a:t>
            </a:r>
            <a:r>
              <a:rPr lang="uk-UA" dirty="0" smtClean="0"/>
              <a:t>150 </a:t>
            </a:r>
            <a:r>
              <a:rPr lang="uk-UA" dirty="0" smtClean="0"/>
              <a:t>осіб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Б\Desktop\NSAU\Premia NSAU 2017\фото 2017\-43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3312369" cy="237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Оксана </a:t>
            </a:r>
            <a:r>
              <a:rPr lang="uk-UA" sz="2800" dirty="0" err="1" smtClean="0"/>
              <a:t>Шумелда</a:t>
            </a:r>
            <a:r>
              <a:rPr lang="uk-UA" sz="2800" dirty="0" smtClean="0"/>
              <a:t> та її бюро отримали найбільшу кількість нагород</a:t>
            </a:r>
            <a:endParaRPr lang="ru-RU" sz="2800" dirty="0"/>
          </a:p>
        </p:txBody>
      </p:sp>
      <p:pic>
        <p:nvPicPr>
          <p:cNvPr id="5" name="Содержимое 4" descr="Шумел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600400" cy="4800534"/>
          </a:xfrm>
        </p:spPr>
      </p:pic>
      <p:pic>
        <p:nvPicPr>
          <p:cNvPr id="18434" name="Picture 2" descr="C:\Users\АБ\Desktop\NSAU\0Премія 2020\66201066_2334953210092048_48982533703571865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772" y="1628800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503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Слайд 1</vt:lpstr>
      <vt:lpstr>Слайд 2</vt:lpstr>
      <vt:lpstr>Слайд 3</vt:lpstr>
      <vt:lpstr>Переможець огляду-конкурсу НСАУ 2020  ШУМЕЛДА Оксана Проект прикордонного міні-автотермінала BLURRED  BORDER в Грушеві Львівської області </vt:lpstr>
      <vt:lpstr>Роботи переможців конкурсу “Премія НСАУ” 2019 року</vt:lpstr>
      <vt:lpstr>Конкурс-огляд НСАУ  проводиться з 2003 року</vt:lpstr>
      <vt:lpstr>Церемонія нагородження переможців  </vt:lpstr>
      <vt:lpstr>Церемонія нагородження переможців</vt:lpstr>
      <vt:lpstr>Оксана Шумелда та її бюро отримали найбільшу кількість нагород</vt:lpstr>
      <vt:lpstr>Місце зустрічі людей, що приймають рішення</vt:lpstr>
      <vt:lpstr>Терміни конкурсу</vt:lpstr>
      <vt:lpstr>Співпраця з партнерами</vt:lpstr>
      <vt:lpstr>Маркетингові можливості партнерів</vt:lpstr>
      <vt:lpstr>Контакти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37</cp:revision>
  <dcterms:created xsi:type="dcterms:W3CDTF">2018-04-19T09:52:13Z</dcterms:created>
  <dcterms:modified xsi:type="dcterms:W3CDTF">2020-02-24T14:55:23Z</dcterms:modified>
</cp:coreProperties>
</file>